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661"/>
    <a:srgbClr val="115472"/>
    <a:srgbClr val="156082"/>
    <a:srgbClr val="FFFFFF"/>
    <a:srgbClr val="B5BFC8"/>
    <a:srgbClr val="ADA3A7"/>
    <a:srgbClr val="AE968C"/>
    <a:srgbClr val="A0AF9F"/>
    <a:srgbClr val="9BA3AF"/>
    <a:srgbClr val="C1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3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Influence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Sheet1!$A$2:$A$6</c:f>
              <c:strCache>
                <c:ptCount val="5"/>
                <c:pt idx="0">
                  <c:v>Very low</c:v>
                </c:pt>
                <c:pt idx="1">
                  <c:v>Low</c:v>
                </c:pt>
                <c:pt idx="2">
                  <c:v>Neutral</c:v>
                </c:pt>
                <c:pt idx="3">
                  <c:v>High</c:v>
                </c:pt>
                <c:pt idx="4">
                  <c:v>Very High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6A-4AC5-B64E-261E694FF9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Influence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758-43C3-B080-8A5B91866A87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758-43C3-B080-8A5B91866A87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758-43C3-B080-8A5B91866A87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758-43C3-B080-8A5B91866A87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758-43C3-B080-8A5B91866A87}"/>
              </c:ext>
            </c:extLst>
          </c:dPt>
          <c:cat>
            <c:strRef>
              <c:f>Sheet1!$A$2:$A$6</c:f>
              <c:strCache>
                <c:ptCount val="5"/>
                <c:pt idx="0">
                  <c:v>Very low</c:v>
                </c:pt>
                <c:pt idx="1">
                  <c:v>Low</c:v>
                </c:pt>
                <c:pt idx="2">
                  <c:v>Neutral</c:v>
                </c:pt>
                <c:pt idx="3">
                  <c:v>High</c:v>
                </c:pt>
                <c:pt idx="4">
                  <c:v>Very High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758-43C3-B080-8A5B91866A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Influence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F1-4477-83DC-600E4A37356D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F1-4477-83DC-600E4A37356D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F1-4477-83DC-600E4A37356D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F1-4477-83DC-600E4A37356D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2F1-4477-83DC-600E4A37356D}"/>
              </c:ext>
            </c:extLst>
          </c:dPt>
          <c:cat>
            <c:strRef>
              <c:f>Sheet1!$A$2:$A$6</c:f>
              <c:strCache>
                <c:ptCount val="5"/>
                <c:pt idx="0">
                  <c:v>Very low</c:v>
                </c:pt>
                <c:pt idx="1">
                  <c:v>Low</c:v>
                </c:pt>
                <c:pt idx="2">
                  <c:v>Neutral</c:v>
                </c:pt>
                <c:pt idx="3">
                  <c:v>High</c:v>
                </c:pt>
                <c:pt idx="4">
                  <c:v>Very High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2F1-4477-83DC-600E4A3735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Influence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3D-4D01-BACE-21FD52B50092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3D-4D01-BACE-21FD52B50092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3D-4D01-BACE-21FD52B50092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3D-4D01-BACE-21FD52B50092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3D-4D01-BACE-21FD52B50092}"/>
              </c:ext>
            </c:extLst>
          </c:dPt>
          <c:cat>
            <c:strRef>
              <c:f>Sheet1!$A$2:$A$6</c:f>
              <c:strCache>
                <c:ptCount val="5"/>
                <c:pt idx="0">
                  <c:v>Very low</c:v>
                </c:pt>
                <c:pt idx="1">
                  <c:v>Low</c:v>
                </c:pt>
                <c:pt idx="2">
                  <c:v>Neutral</c:v>
                </c:pt>
                <c:pt idx="3">
                  <c:v>High</c:v>
                </c:pt>
                <c:pt idx="4">
                  <c:v>Very High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9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3D-4D01-BACE-21FD52B50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Influence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B3-48BB-BA38-F8BDA678F688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B3-48BB-BA38-F8BDA678F688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B3-48BB-BA38-F8BDA678F688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B3-48BB-BA38-F8BDA678F688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2B3-48BB-BA38-F8BDA678F688}"/>
              </c:ext>
            </c:extLst>
          </c:dPt>
          <c:cat>
            <c:strRef>
              <c:f>Sheet1!$A$2:$A$6</c:f>
              <c:strCache>
                <c:ptCount val="5"/>
                <c:pt idx="0">
                  <c:v>Very low</c:v>
                </c:pt>
                <c:pt idx="1">
                  <c:v>Low</c:v>
                </c:pt>
                <c:pt idx="2">
                  <c:v>Neutral</c:v>
                </c:pt>
                <c:pt idx="3">
                  <c:v>High</c:v>
                </c:pt>
                <c:pt idx="4">
                  <c:v>Very High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10</c:v>
                </c:pt>
                <c:pt idx="3">
                  <c:v>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2B3-48BB-BA38-F8BDA678F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Influence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29-40E5-9309-F036249B40EA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29-40E5-9309-F036249B40EA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29-40E5-9309-F036249B40EA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29-40E5-9309-F036249B40EA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229-40E5-9309-F036249B40EA}"/>
              </c:ext>
            </c:extLst>
          </c:dPt>
          <c:cat>
            <c:strRef>
              <c:f>Sheet1!$A$2:$A$6</c:f>
              <c:strCache>
                <c:ptCount val="5"/>
                <c:pt idx="0">
                  <c:v>Very low</c:v>
                </c:pt>
                <c:pt idx="1">
                  <c:v>Low</c:v>
                </c:pt>
                <c:pt idx="2">
                  <c:v>Neutral</c:v>
                </c:pt>
                <c:pt idx="3">
                  <c:v>High</c:v>
                </c:pt>
                <c:pt idx="4">
                  <c:v>Very High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13</c:v>
                </c:pt>
                <c:pt idx="2">
                  <c:v>4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29-40E5-9309-F036249B40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866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81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551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758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200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27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388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322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961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167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175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74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14211B4-7F4A-97DA-3CCF-6F16687EB3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4067780"/>
              </p:ext>
            </p:extLst>
          </p:nvPr>
        </p:nvGraphicFramePr>
        <p:xfrm>
          <a:off x="361122" y="903356"/>
          <a:ext cx="3028121" cy="2018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5C7B64BB-E9AB-1674-F730-AB8683B1457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7469" y="2599081"/>
            <a:ext cx="1835426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rgbClr val="156082"/>
                </a:solidFill>
              </a:rPr>
              <a:t>Influence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0B6192-D771-0AE6-F202-6C342390C00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12574" y="184426"/>
            <a:ext cx="6569765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dirty="0">
                <a:solidFill>
                  <a:srgbClr val="156082"/>
                </a:solidFill>
              </a:rPr>
              <a:t>Multi-Dimensional Stakeholder Mapping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FD3987-1033-2B2A-45BF-AE75C62715C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699590" y="5817704"/>
            <a:ext cx="1019589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dirty="0">
                <a:solidFill>
                  <a:srgbClr val="156082"/>
                </a:solidFill>
              </a:rPr>
              <a:t>Very low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9154363-CFCD-7DCF-E8DB-A25BEF1A7DE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401418" y="6035123"/>
            <a:ext cx="222802" cy="222802"/>
          </a:xfrm>
          <a:prstGeom prst="ellipse">
            <a:avLst/>
          </a:prstGeom>
          <a:solidFill>
            <a:srgbClr val="B5BFC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E01997-0953-3475-7F26-6842B3127A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17352" y="5817704"/>
            <a:ext cx="878787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dirty="0">
                <a:solidFill>
                  <a:srgbClr val="156082"/>
                </a:solidFill>
              </a:rPr>
              <a:t>Low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50346D8-5D05-E7E1-BEC4-A104BBE9C2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719180" y="6035123"/>
            <a:ext cx="222802" cy="222802"/>
          </a:xfrm>
          <a:prstGeom prst="ellipse">
            <a:avLst/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AF9EB7-D62F-3DFD-1957-276DC4C23CA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62205" y="5817704"/>
            <a:ext cx="1019589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dirty="0">
                <a:solidFill>
                  <a:srgbClr val="156082"/>
                </a:solidFill>
              </a:rPr>
              <a:t>Neutral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283371B-EF8E-D1E9-5513-EF35D98D31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64033" y="6035123"/>
            <a:ext cx="222802" cy="222802"/>
          </a:xfrm>
          <a:prstGeom prst="ellipse">
            <a:avLst/>
          </a:prstGeom>
          <a:solidFill>
            <a:srgbClr val="156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8737FC-4685-FFB2-7825-7D042684B6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79967" y="5817704"/>
            <a:ext cx="878787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dirty="0">
                <a:solidFill>
                  <a:srgbClr val="156082"/>
                </a:solidFill>
              </a:rPr>
              <a:t>High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2CF2138-01ED-3C83-492F-F307F05BBB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081795" y="6035123"/>
            <a:ext cx="222802" cy="222802"/>
          </a:xfrm>
          <a:prstGeom prst="ellipse">
            <a:avLst/>
          </a:prstGeom>
          <a:solidFill>
            <a:srgbClr val="1154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A4AF31-935E-E3F8-0467-B26249AC2EC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593784" y="5817704"/>
            <a:ext cx="1019589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dirty="0">
                <a:solidFill>
                  <a:srgbClr val="156082"/>
                </a:solidFill>
              </a:rPr>
              <a:t>Very high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50B35AE-8826-6E9E-52F8-0B26542187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95612" y="6035123"/>
            <a:ext cx="222802" cy="222802"/>
          </a:xfrm>
          <a:prstGeom prst="ellipse">
            <a:avLst/>
          </a:prstGeom>
          <a:solidFill>
            <a:srgbClr val="0D46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5246AFC1-F83A-70F7-BCCF-A7EA5B4537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166817"/>
              </p:ext>
            </p:extLst>
          </p:nvPr>
        </p:nvGraphicFramePr>
        <p:xfrm>
          <a:off x="2792895" y="889828"/>
          <a:ext cx="3028121" cy="2018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Rectangle 25">
            <a:extLst>
              <a:ext uri="{FF2B5EF4-FFF2-40B4-BE49-F238E27FC236}">
                <a16:creationId xmlns:a16="http://schemas.microsoft.com/office/drawing/2014/main" id="{9BFE0896-E06F-C8BD-CD71-FD4B83FDBBA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89242" y="2585553"/>
            <a:ext cx="1835426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rgbClr val="156082"/>
                </a:solidFill>
              </a:rPr>
              <a:t>Interest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443065C3-7F15-CC19-9345-27DC363B17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9958081"/>
              </p:ext>
            </p:extLst>
          </p:nvPr>
        </p:nvGraphicFramePr>
        <p:xfrm>
          <a:off x="5234605" y="903356"/>
          <a:ext cx="3028121" cy="2018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E22D02D8-1540-5C3A-4632-0C6C65CD7DC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30952" y="2599081"/>
            <a:ext cx="1835426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rgbClr val="156082"/>
                </a:solidFill>
              </a:rPr>
              <a:t>Impact</a:t>
            </a:r>
          </a:p>
        </p:txBody>
      </p: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330693D4-F9DA-9B63-E55C-CBCBDA1E71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587023"/>
              </p:ext>
            </p:extLst>
          </p:nvPr>
        </p:nvGraphicFramePr>
        <p:xfrm>
          <a:off x="361122" y="3152915"/>
          <a:ext cx="3028121" cy="2018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7D09AEBD-F18F-4806-7A1F-05891973618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7469" y="4848640"/>
            <a:ext cx="1835426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rgbClr val="156082"/>
                </a:solidFill>
              </a:rPr>
              <a:t>Criticality</a:t>
            </a:r>
          </a:p>
        </p:txBody>
      </p:sp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10E05F8B-5B78-28EE-B9B4-DC41391A4F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0395583"/>
              </p:ext>
            </p:extLst>
          </p:nvPr>
        </p:nvGraphicFramePr>
        <p:xfrm>
          <a:off x="2792895" y="3139387"/>
          <a:ext cx="3028121" cy="2018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2" name="Rectangle 31">
            <a:extLst>
              <a:ext uri="{FF2B5EF4-FFF2-40B4-BE49-F238E27FC236}">
                <a16:creationId xmlns:a16="http://schemas.microsoft.com/office/drawing/2014/main" id="{CEE51268-A098-A560-34EB-8107D09E06D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89242" y="4835112"/>
            <a:ext cx="1835426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rgbClr val="156082"/>
                </a:solidFill>
              </a:rPr>
              <a:t>Effort</a:t>
            </a:r>
          </a:p>
        </p:txBody>
      </p:sp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B53AA2E8-D095-287E-8E98-8184EBA903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645247"/>
              </p:ext>
            </p:extLst>
          </p:nvPr>
        </p:nvGraphicFramePr>
        <p:xfrm>
          <a:off x="5234605" y="3152915"/>
          <a:ext cx="3028121" cy="2018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4" name="Rectangle 33">
            <a:extLst>
              <a:ext uri="{FF2B5EF4-FFF2-40B4-BE49-F238E27FC236}">
                <a16:creationId xmlns:a16="http://schemas.microsoft.com/office/drawing/2014/main" id="{1DEA1CD2-E672-8F01-7EDC-DEAE10994EF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830952" y="4848640"/>
            <a:ext cx="1835426" cy="64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rgbClr val="156082"/>
                </a:solidFill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1839821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16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Rodgers</dc:creator>
  <cp:lastModifiedBy>Angela Rodgers</cp:lastModifiedBy>
  <cp:revision>5</cp:revision>
  <dcterms:created xsi:type="dcterms:W3CDTF">2024-04-26T00:37:21Z</dcterms:created>
  <dcterms:modified xsi:type="dcterms:W3CDTF">2024-04-26T06:42:52Z</dcterms:modified>
</cp:coreProperties>
</file>